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Encode Sans"/>
      <p:regular r:id="rId32"/>
      <p:bold r:id="rId33"/>
    </p:embeddedFont>
    <p:embeddedFont>
      <p:font typeface="Encode Sans SemiBold"/>
      <p:regular r:id="rId34"/>
      <p:bold r:id="rId35"/>
    </p:embeddedFont>
    <p:embeddedFont>
      <p:font typeface="IBM Plex Mono Light"/>
      <p:regular r:id="rId36"/>
      <p:bold r:id="rId37"/>
      <p:italic r:id="rId38"/>
      <p:boldItalic r:id="rId39"/>
    </p:embeddedFont>
    <p:embeddedFont>
      <p:font typeface="IBM Plex Mono ExtraLight"/>
      <p:regular r:id="rId40"/>
      <p:bold r:id="rId41"/>
      <p:italic r:id="rId42"/>
      <p:boldItalic r:id="rId43"/>
    </p:embeddedFont>
    <p:embeddedFont>
      <p:font typeface="IBM Plex Mono Thin"/>
      <p:regular r:id="rId44"/>
      <p:bold r:id="rId45"/>
      <p:italic r:id="rId46"/>
      <p:boldItalic r:id="rId47"/>
    </p:embeddedFont>
    <p:embeddedFont>
      <p:font typeface="Saira Light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  <p:embeddedFont>
      <p:font typeface="Roboto Mono"/>
      <p:regular r:id="rId56"/>
      <p:bold r:id="rId57"/>
      <p:italic r:id="rId58"/>
      <p:boldItalic r:id="rId59"/>
    </p:embeddedFont>
    <p:embeddedFont>
      <p:font typeface="IBM Plex Mon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ExtraLight-regular.fntdata"/><Relationship Id="rId42" Type="http://schemas.openxmlformats.org/officeDocument/2006/relationships/font" Target="fonts/IBMPlexMonoExtraLight-italic.fntdata"/><Relationship Id="rId41" Type="http://schemas.openxmlformats.org/officeDocument/2006/relationships/font" Target="fonts/IBMPlexMonoExtraLight-bold.fntdata"/><Relationship Id="rId44" Type="http://schemas.openxmlformats.org/officeDocument/2006/relationships/font" Target="fonts/IBMPlexMonoThin-regular.fntdata"/><Relationship Id="rId43" Type="http://schemas.openxmlformats.org/officeDocument/2006/relationships/font" Target="fonts/IBMPlexMonoExtraLight-boldItalic.fntdata"/><Relationship Id="rId46" Type="http://schemas.openxmlformats.org/officeDocument/2006/relationships/font" Target="fonts/IBMPlexMonoThin-italic.fntdata"/><Relationship Id="rId45" Type="http://schemas.openxmlformats.org/officeDocument/2006/relationships/font" Target="fonts/IBMPlexMon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airaLight-regular.fntdata"/><Relationship Id="rId47" Type="http://schemas.openxmlformats.org/officeDocument/2006/relationships/font" Target="fonts/IBMPlexMonoThin-boldItalic.fntdata"/><Relationship Id="rId49" Type="http://schemas.openxmlformats.org/officeDocument/2006/relationships/font" Target="fonts/Saira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EncodeSans-bold.fntdata"/><Relationship Id="rId32" Type="http://schemas.openxmlformats.org/officeDocument/2006/relationships/font" Target="fonts/EncodeSans-regular.fntdata"/><Relationship Id="rId35" Type="http://schemas.openxmlformats.org/officeDocument/2006/relationships/font" Target="fonts/EncodeSansSemiBold-bold.fntdata"/><Relationship Id="rId34" Type="http://schemas.openxmlformats.org/officeDocument/2006/relationships/font" Target="fonts/EncodeSansSemiBold-regular.fntdata"/><Relationship Id="rId37" Type="http://schemas.openxmlformats.org/officeDocument/2006/relationships/font" Target="fonts/IBMPlexMonoLight-bold.fntdata"/><Relationship Id="rId36" Type="http://schemas.openxmlformats.org/officeDocument/2006/relationships/font" Target="fonts/IBMPlexMonoLight-regular.fntdata"/><Relationship Id="rId39" Type="http://schemas.openxmlformats.org/officeDocument/2006/relationships/font" Target="fonts/IBMPlexMonoLight-boldItalic.fntdata"/><Relationship Id="rId38" Type="http://schemas.openxmlformats.org/officeDocument/2006/relationships/font" Target="fonts/IBMPlexMonoLight-italic.fntdata"/><Relationship Id="rId62" Type="http://schemas.openxmlformats.org/officeDocument/2006/relationships/font" Target="fonts/IBMPlexMono-italic.fntdata"/><Relationship Id="rId61" Type="http://schemas.openxmlformats.org/officeDocument/2006/relationships/font" Target="fonts/IBMPlexMono-bold.fntdata"/><Relationship Id="rId20" Type="http://schemas.openxmlformats.org/officeDocument/2006/relationships/slide" Target="slides/slide15.xml"/><Relationship Id="rId63" Type="http://schemas.openxmlformats.org/officeDocument/2006/relationships/font" Target="fonts/IBMPlex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IBMPlexMon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airaLight-boldItalic.fntdata"/><Relationship Id="rId50" Type="http://schemas.openxmlformats.org/officeDocument/2006/relationships/font" Target="fonts/SairaLight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d2971b58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d2971b58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d2971b58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d2971b58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d2971b58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d2971b58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d2971b58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d2971b58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d2971b58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d2971b58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d2971b58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7d2971b58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d2971b58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d2971b58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d2971b58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d2971b58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305a05d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305a05d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247e8857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247e8857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305a05d0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305a05d0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305a05d0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305a05d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7d2971b58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7d2971b58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8305a05d0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8305a05d0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58bc9db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58bc9db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d2971b58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d2971b58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680f10b2e9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680f10b2e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247e885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247e885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247e8857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247e8857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56dd9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f56dd9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247e885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247e885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8247e8857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8247e8857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67ee241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67ee241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7d2971b5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7d2971b5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29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Relationship Id="rId7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image-net.org/" TargetMode="External"/><Relationship Id="rId4" Type="http://schemas.openxmlformats.org/officeDocument/2006/relationships/hyperlink" Target="https://arxiv.org/abs/1311.2901" TargetMode="External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053762"/>
            <a:ext cx="8520600" cy="14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 b="67627" l="0" r="67308" t="0"/>
          <a:stretch/>
        </p:blipFill>
        <p:spPr>
          <a:xfrm>
            <a:off x="2985924" y="1536475"/>
            <a:ext cx="810075" cy="80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2985925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1)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67297" l="0" r="32496" t="0"/>
          <a:stretch/>
        </p:blipFill>
        <p:spPr>
          <a:xfrm>
            <a:off x="2985925" y="1536475"/>
            <a:ext cx="1672800" cy="8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2985925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1)</a:t>
            </a:r>
            <a:endParaRPr sz="1200"/>
          </a:p>
        </p:txBody>
      </p:sp>
      <p:sp>
        <p:nvSpPr>
          <p:cNvPr id="166" name="Google Shape;166;p25"/>
          <p:cNvSpPr txBox="1"/>
          <p:nvPr/>
        </p:nvSpPr>
        <p:spPr>
          <a:xfrm>
            <a:off x="3844925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2)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923" y="1536475"/>
            <a:ext cx="2477975" cy="2487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2985925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1)</a:t>
            </a:r>
            <a:endParaRPr sz="1200"/>
          </a:p>
        </p:txBody>
      </p:sp>
      <p:sp>
        <p:nvSpPr>
          <p:cNvPr id="175" name="Google Shape;175;p26"/>
          <p:cNvSpPr txBox="1"/>
          <p:nvPr/>
        </p:nvSpPr>
        <p:spPr>
          <a:xfrm>
            <a:off x="3844925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2)</a:t>
            </a:r>
            <a:endParaRPr sz="1200"/>
          </a:p>
        </p:txBody>
      </p:sp>
      <p:sp>
        <p:nvSpPr>
          <p:cNvPr id="176" name="Google Shape;176;p26"/>
          <p:cNvSpPr txBox="1"/>
          <p:nvPr/>
        </p:nvSpPr>
        <p:spPr>
          <a:xfrm>
            <a:off x="4572000" y="982375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3)</a:t>
            </a:r>
            <a:endParaRPr sz="1200"/>
          </a:p>
        </p:txBody>
      </p:sp>
      <p:sp>
        <p:nvSpPr>
          <p:cNvPr id="177" name="Google Shape;177;p26"/>
          <p:cNvSpPr txBox="1"/>
          <p:nvPr/>
        </p:nvSpPr>
        <p:spPr>
          <a:xfrm>
            <a:off x="5521900" y="3370450"/>
            <a:ext cx="90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</a:t>
            </a:r>
            <a:b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(filtro 9)</a:t>
            </a:r>
            <a:endParaRPr sz="1200"/>
          </a:p>
        </p:txBody>
      </p:sp>
      <p:sp>
        <p:nvSpPr>
          <p:cNvPr id="178" name="Google Shape;178;p26"/>
          <p:cNvSpPr txBox="1"/>
          <p:nvPr/>
        </p:nvSpPr>
        <p:spPr>
          <a:xfrm>
            <a:off x="2423850" y="2503100"/>
            <a:ext cx="4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00" y="670299"/>
            <a:ext cx="6593326" cy="32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879200" y="3968700"/>
            <a:ext cx="32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371125" y="3968700"/>
            <a:ext cx="33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de imágenes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879200" y="3968700"/>
            <a:ext cx="323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4371125" y="3968700"/>
            <a:ext cx="331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de imágenes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89200"/>
            <a:ext cx="8300088" cy="31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180275" y="2112175"/>
            <a:ext cx="145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7080825" y="2004475"/>
            <a:ext cx="161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de imágenes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475" y="689200"/>
            <a:ext cx="5179350" cy="38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588375"/>
            <a:ext cx="5258775" cy="39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180275" y="2112175"/>
            <a:ext cx="1452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30"/>
          <p:cNvSpPr txBox="1"/>
          <p:nvPr/>
        </p:nvSpPr>
        <p:spPr>
          <a:xfrm>
            <a:off x="7080825" y="2004475"/>
            <a:ext cx="1614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de imágenes que maximizan la activación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1839500" y="3232300"/>
            <a:ext cx="1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Bordes / Tonos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2" name="Google Shape;222;p31"/>
          <p:cNvCxnSpPr/>
          <p:nvPr/>
        </p:nvCxnSpPr>
        <p:spPr>
          <a:xfrm>
            <a:off x="2545100" y="24527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1"/>
          <p:cNvSpPr txBox="1"/>
          <p:nvPr/>
        </p:nvSpPr>
        <p:spPr>
          <a:xfrm>
            <a:off x="3549725" y="3007000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Formas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Texturas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4" name="Google Shape;224;p31"/>
          <p:cNvCxnSpPr/>
          <p:nvPr/>
        </p:nvCxnSpPr>
        <p:spPr>
          <a:xfrm>
            <a:off x="4331525" y="22274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1"/>
          <p:cNvSpPr txBox="1"/>
          <p:nvPr/>
        </p:nvSpPr>
        <p:spPr>
          <a:xfrm>
            <a:off x="5366700" y="3007000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/ Atributos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6" name="Google Shape;226;p31"/>
          <p:cNvCxnSpPr/>
          <p:nvPr/>
        </p:nvCxnSpPr>
        <p:spPr>
          <a:xfrm>
            <a:off x="6159000" y="22274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31"/>
          <p:cNvSpPr txBox="1"/>
          <p:nvPr/>
        </p:nvSpPr>
        <p:spPr>
          <a:xfrm>
            <a:off x="7096500" y="3537100"/>
            <a:ext cx="12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8" name="Google Shape;228;p31"/>
          <p:cNvCxnSpPr>
            <a:endCxn id="227" idx="0"/>
          </p:cNvCxnSpPr>
          <p:nvPr/>
        </p:nvCxnSpPr>
        <p:spPr>
          <a:xfrm>
            <a:off x="7702500" y="2455000"/>
            <a:ext cx="0" cy="10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" y="976376"/>
            <a:ext cx="7916148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25" y="1028180"/>
            <a:ext cx="1196975" cy="115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Transfer Learning</a:t>
            </a:r>
            <a:endParaRPr i="1"/>
          </a:p>
        </p:txBody>
      </p:sp>
      <p:sp>
        <p:nvSpPr>
          <p:cNvPr id="236" name="Google Shape;23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2"/>
          <p:cNvSpPr txBox="1"/>
          <p:nvPr/>
        </p:nvSpPr>
        <p:spPr>
          <a:xfrm>
            <a:off x="197200" y="891525"/>
            <a:ext cx="8712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primeras capas de una red profunda funcionan como detectores de características simples que son generales a todas las imágenes (ahora lo vimos, basta de fe)</a:t>
            </a:r>
            <a:endParaRPr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más profundas ya son de objetos y atributos particulares de las imágenes con las que fue entrenado</a:t>
            </a:r>
            <a:endParaRPr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Veamos como podemos aprovechar todo esto para hacer un clasificador de De Florianes…</a:t>
            </a:r>
            <a:endParaRPr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Primero, nos armamos un dataset de imágenes para nuestro problema en particular</a:t>
            </a:r>
            <a:endParaRPr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Helvetica Neue"/>
              <a:buChar char="●"/>
            </a:pP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Segundo</a:t>
            </a:r>
            <a:r>
              <a:rPr lang="en" sz="15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nos conseguimos una AlexNet entrenada</a:t>
            </a:r>
            <a:endParaRPr sz="15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38" name="Google Shape;238;p32"/>
          <p:cNvSpPr txBox="1"/>
          <p:nvPr/>
        </p:nvSpPr>
        <p:spPr>
          <a:xfrm>
            <a:off x="349475" y="4278050"/>
            <a:ext cx="12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 del Géron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DeFloSet</a:t>
            </a:r>
            <a:endParaRPr/>
          </a:p>
        </p:txBody>
      </p:sp>
      <p:sp>
        <p:nvSpPr>
          <p:cNvPr id="244" name="Google Shape;24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200" y="2069053"/>
            <a:ext cx="1036937" cy="102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12" y="1020600"/>
            <a:ext cx="13239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0650" y="743688"/>
            <a:ext cx="1385475" cy="14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3400" y="773233"/>
            <a:ext cx="1385475" cy="1369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0975" y="2142690"/>
            <a:ext cx="1646416" cy="14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01987" y="1050127"/>
            <a:ext cx="1385475" cy="16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50675" y="2055471"/>
            <a:ext cx="1453225" cy="1602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6200" y="1111275"/>
            <a:ext cx="944625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65777" y="719600"/>
            <a:ext cx="1453225" cy="14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 txBox="1"/>
          <p:nvPr/>
        </p:nvSpPr>
        <p:spPr>
          <a:xfrm>
            <a:off x="2551425" y="2854200"/>
            <a:ext cx="50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900"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4725" y="2184000"/>
            <a:ext cx="898625" cy="91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/>
        </p:nvSpPr>
        <p:spPr>
          <a:xfrm>
            <a:off x="8147025" y="2762550"/>
            <a:ext cx="50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900"/>
          </a:p>
        </p:txBody>
      </p:sp>
      <p:sp>
        <p:nvSpPr>
          <p:cNvPr id="257" name="Google Shape;257;p33"/>
          <p:cNvSpPr txBox="1"/>
          <p:nvPr/>
        </p:nvSpPr>
        <p:spPr>
          <a:xfrm>
            <a:off x="1193913" y="3680875"/>
            <a:ext cx="15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 = 1</a:t>
            </a:r>
            <a:endParaRPr sz="1900"/>
          </a:p>
        </p:txBody>
      </p:sp>
      <p:sp>
        <p:nvSpPr>
          <p:cNvPr id="258" name="Google Shape;258;p33"/>
          <p:cNvSpPr txBox="1"/>
          <p:nvPr/>
        </p:nvSpPr>
        <p:spPr>
          <a:xfrm>
            <a:off x="5622738" y="3757075"/>
            <a:ext cx="1534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Label = 0</a:t>
            </a:r>
            <a:endParaRPr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725" y="3257481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8 AlexNet / Interpretabilidad</a:t>
            </a:r>
            <a:r>
              <a:rPr lang="en"/>
              <a:t> / </a:t>
            </a:r>
            <a:r>
              <a:rPr i="1" lang="en"/>
              <a:t>Transfer Learning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20904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base</a:t>
            </a:r>
            <a:endParaRPr/>
          </a:p>
        </p:txBody>
      </p:sp>
      <p:sp>
        <p:nvSpPr>
          <p:cNvPr id="264" name="Google Shape;26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1839500" y="3232300"/>
            <a:ext cx="142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Bordes / Tonos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6" name="Google Shape;266;p34"/>
          <p:cNvCxnSpPr/>
          <p:nvPr/>
        </p:nvCxnSpPr>
        <p:spPr>
          <a:xfrm>
            <a:off x="2545100" y="24527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4"/>
          <p:cNvSpPr txBox="1"/>
          <p:nvPr/>
        </p:nvSpPr>
        <p:spPr>
          <a:xfrm>
            <a:off x="3549725" y="3007000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Formas / Texturas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" name="Google Shape;268;p34"/>
          <p:cNvCxnSpPr/>
          <p:nvPr/>
        </p:nvCxnSpPr>
        <p:spPr>
          <a:xfrm>
            <a:off x="4331525" y="22274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9" name="Google Shape;269;p34"/>
          <p:cNvSpPr txBox="1"/>
          <p:nvPr/>
        </p:nvSpPr>
        <p:spPr>
          <a:xfrm>
            <a:off x="5366700" y="3007000"/>
            <a:ext cx="176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 / Atributos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0" name="Google Shape;270;p34"/>
          <p:cNvCxnSpPr/>
          <p:nvPr/>
        </p:nvCxnSpPr>
        <p:spPr>
          <a:xfrm>
            <a:off x="6159000" y="22274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1" name="Google Shape;271;p34"/>
          <p:cNvSpPr txBox="1"/>
          <p:nvPr/>
        </p:nvSpPr>
        <p:spPr>
          <a:xfrm>
            <a:off x="7096500" y="3537100"/>
            <a:ext cx="121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Clasificación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2" name="Google Shape;272;p34"/>
          <p:cNvCxnSpPr>
            <a:endCxn id="271" idx="0"/>
          </p:cNvCxnSpPr>
          <p:nvPr/>
        </p:nvCxnSpPr>
        <p:spPr>
          <a:xfrm>
            <a:off x="7702500" y="2455000"/>
            <a:ext cx="0" cy="10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34"/>
          <p:cNvPicPr preferRelativeResize="0"/>
          <p:nvPr/>
        </p:nvPicPr>
        <p:blipFill rotWithShape="1">
          <a:blip r:embed="rId3">
            <a:alphaModFix/>
          </a:blip>
          <a:srcRect b="0" l="17156" r="0" t="0"/>
          <a:stretch/>
        </p:blipFill>
        <p:spPr>
          <a:xfrm>
            <a:off x="1971950" y="976375"/>
            <a:ext cx="6558126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Fijamos pesos</a:t>
            </a:r>
            <a:endParaRPr/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0" l="17156" r="0" t="0"/>
          <a:stretch/>
        </p:blipFill>
        <p:spPr>
          <a:xfrm>
            <a:off x="1971950" y="976375"/>
            <a:ext cx="6558126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5"/>
          <p:cNvSpPr txBox="1"/>
          <p:nvPr/>
        </p:nvSpPr>
        <p:spPr>
          <a:xfrm>
            <a:off x="3217250" y="2767225"/>
            <a:ext cx="14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Pesos fijos</a:t>
            </a:r>
            <a:endParaRPr b="1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82" name="Google Shape;282;p35"/>
          <p:cNvCxnSpPr/>
          <p:nvPr/>
        </p:nvCxnSpPr>
        <p:spPr>
          <a:xfrm>
            <a:off x="2854325" y="2418625"/>
            <a:ext cx="5781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35"/>
          <p:cNvCxnSpPr/>
          <p:nvPr/>
        </p:nvCxnSpPr>
        <p:spPr>
          <a:xfrm>
            <a:off x="3686825" y="2192425"/>
            <a:ext cx="180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35"/>
          <p:cNvCxnSpPr/>
          <p:nvPr/>
        </p:nvCxnSpPr>
        <p:spPr>
          <a:xfrm flipH="1">
            <a:off x="4237025" y="2159425"/>
            <a:ext cx="1314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5"/>
          <p:cNvCxnSpPr/>
          <p:nvPr/>
        </p:nvCxnSpPr>
        <p:spPr>
          <a:xfrm flipH="1">
            <a:off x="4475125" y="2167750"/>
            <a:ext cx="4434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1304" y="2571750"/>
            <a:ext cx="578100" cy="65518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/>
          <p:nvPr/>
        </p:nvSpPr>
        <p:spPr>
          <a:xfrm>
            <a:off x="1929550" y="845675"/>
            <a:ext cx="3400500" cy="254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Elegimos que capas entrenar</a:t>
            </a:r>
            <a:endParaRPr/>
          </a:p>
        </p:txBody>
      </p:sp>
      <p:sp>
        <p:nvSpPr>
          <p:cNvPr id="293" name="Google Shape;29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 rotWithShape="1">
          <a:blip r:embed="rId3">
            <a:alphaModFix/>
          </a:blip>
          <a:srcRect b="0" l="17362" r="0" t="0"/>
          <a:stretch/>
        </p:blipFill>
        <p:spPr>
          <a:xfrm>
            <a:off x="1988375" y="976375"/>
            <a:ext cx="6541700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6766175" y="2581713"/>
            <a:ext cx="223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Solo entrenamos estos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(se pueden simplificar…)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6" name="Google Shape;296;p36"/>
          <p:cNvCxnSpPr/>
          <p:nvPr/>
        </p:nvCxnSpPr>
        <p:spPr>
          <a:xfrm>
            <a:off x="5575400" y="2307350"/>
            <a:ext cx="262800" cy="8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6"/>
          <p:cNvSpPr txBox="1"/>
          <p:nvPr/>
        </p:nvSpPr>
        <p:spPr>
          <a:xfrm>
            <a:off x="3217250" y="2767225"/>
            <a:ext cx="14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Pesos fijos</a:t>
            </a:r>
            <a:endParaRPr b="1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8" name="Google Shape;298;p36"/>
          <p:cNvCxnSpPr/>
          <p:nvPr/>
        </p:nvCxnSpPr>
        <p:spPr>
          <a:xfrm>
            <a:off x="2854325" y="2418625"/>
            <a:ext cx="5781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9" name="Google Shape;299;p36"/>
          <p:cNvCxnSpPr/>
          <p:nvPr/>
        </p:nvCxnSpPr>
        <p:spPr>
          <a:xfrm>
            <a:off x="3686825" y="2192425"/>
            <a:ext cx="180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6"/>
          <p:cNvCxnSpPr/>
          <p:nvPr/>
        </p:nvCxnSpPr>
        <p:spPr>
          <a:xfrm flipH="1">
            <a:off x="4237025" y="2159425"/>
            <a:ext cx="1314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6"/>
          <p:cNvCxnSpPr/>
          <p:nvPr/>
        </p:nvCxnSpPr>
        <p:spPr>
          <a:xfrm flipH="1">
            <a:off x="4475125" y="2167750"/>
            <a:ext cx="4434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050" y="3151400"/>
            <a:ext cx="3463917" cy="113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6"/>
          <p:cNvCxnSpPr/>
          <p:nvPr/>
        </p:nvCxnSpPr>
        <p:spPr>
          <a:xfrm>
            <a:off x="7275125" y="1250075"/>
            <a:ext cx="780000" cy="6795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6"/>
          <p:cNvCxnSpPr/>
          <p:nvPr/>
        </p:nvCxnSpPr>
        <p:spPr>
          <a:xfrm flipH="1">
            <a:off x="7314275" y="1250075"/>
            <a:ext cx="701700" cy="7353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/>
          <p:nvPr/>
        </p:nvCxnSpPr>
        <p:spPr>
          <a:xfrm>
            <a:off x="6642875" y="2233450"/>
            <a:ext cx="123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6"/>
          <p:cNvCxnSpPr/>
          <p:nvPr/>
        </p:nvCxnSpPr>
        <p:spPr>
          <a:xfrm>
            <a:off x="6141975" y="2290925"/>
            <a:ext cx="147900" cy="7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304" y="2571750"/>
            <a:ext cx="578100" cy="65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6"/>
          <p:cNvSpPr/>
          <p:nvPr/>
        </p:nvSpPr>
        <p:spPr>
          <a:xfrm>
            <a:off x="1929550" y="845675"/>
            <a:ext cx="3400500" cy="254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975" y="4065151"/>
            <a:ext cx="443400" cy="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3200" y="3595001"/>
            <a:ext cx="509100" cy="24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Entrenamos…</a:t>
            </a:r>
            <a:endParaRPr/>
          </a:p>
        </p:txBody>
      </p:sp>
      <p:sp>
        <p:nvSpPr>
          <p:cNvPr id="316" name="Google Shape;31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" y="976376"/>
            <a:ext cx="7916148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7"/>
          <p:cNvSpPr txBox="1"/>
          <p:nvPr/>
        </p:nvSpPr>
        <p:spPr>
          <a:xfrm>
            <a:off x="6766175" y="2581713"/>
            <a:ext cx="223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Solo entrenamos estos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(se pueden simplificar…)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9" name="Google Shape;319;p37"/>
          <p:cNvCxnSpPr/>
          <p:nvPr/>
        </p:nvCxnSpPr>
        <p:spPr>
          <a:xfrm>
            <a:off x="5575400" y="2307350"/>
            <a:ext cx="262800" cy="83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7"/>
          <p:cNvSpPr txBox="1"/>
          <p:nvPr/>
        </p:nvSpPr>
        <p:spPr>
          <a:xfrm>
            <a:off x="3217250" y="2767225"/>
            <a:ext cx="147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Pesos fijos</a:t>
            </a:r>
            <a:endParaRPr b="1" sz="18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21" name="Google Shape;321;p37"/>
          <p:cNvCxnSpPr/>
          <p:nvPr/>
        </p:nvCxnSpPr>
        <p:spPr>
          <a:xfrm>
            <a:off x="2854325" y="2418625"/>
            <a:ext cx="578100" cy="3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37"/>
          <p:cNvCxnSpPr/>
          <p:nvPr/>
        </p:nvCxnSpPr>
        <p:spPr>
          <a:xfrm>
            <a:off x="3686825" y="2192425"/>
            <a:ext cx="180600" cy="55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37"/>
          <p:cNvCxnSpPr/>
          <p:nvPr/>
        </p:nvCxnSpPr>
        <p:spPr>
          <a:xfrm flipH="1">
            <a:off x="4237025" y="2159425"/>
            <a:ext cx="131400" cy="6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37"/>
          <p:cNvCxnSpPr/>
          <p:nvPr/>
        </p:nvCxnSpPr>
        <p:spPr>
          <a:xfrm flipH="1">
            <a:off x="4475125" y="2167750"/>
            <a:ext cx="443400" cy="6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5" name="Google Shape;3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0050" y="3151400"/>
            <a:ext cx="3463917" cy="113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7"/>
          <p:cNvCxnSpPr/>
          <p:nvPr/>
        </p:nvCxnSpPr>
        <p:spPr>
          <a:xfrm>
            <a:off x="7275125" y="1250075"/>
            <a:ext cx="780000" cy="6795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7" name="Google Shape;327;p37"/>
          <p:cNvCxnSpPr/>
          <p:nvPr/>
        </p:nvCxnSpPr>
        <p:spPr>
          <a:xfrm flipH="1">
            <a:off x="7314275" y="1250075"/>
            <a:ext cx="701700" cy="7353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6642875" y="2233450"/>
            <a:ext cx="123300" cy="82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7"/>
          <p:cNvCxnSpPr/>
          <p:nvPr/>
        </p:nvCxnSpPr>
        <p:spPr>
          <a:xfrm>
            <a:off x="6141975" y="2290925"/>
            <a:ext cx="147900" cy="7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0" name="Google Shape;33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304" y="2571750"/>
            <a:ext cx="578100" cy="65518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/>
          <p:nvPr/>
        </p:nvSpPr>
        <p:spPr>
          <a:xfrm>
            <a:off x="1929550" y="845675"/>
            <a:ext cx="3400500" cy="254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332" name="Google Shape;33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975" y="4065151"/>
            <a:ext cx="443400" cy="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625" y="2470650"/>
            <a:ext cx="1036675" cy="10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7"/>
          <p:cNvSpPr txBox="1"/>
          <p:nvPr/>
        </p:nvSpPr>
        <p:spPr>
          <a:xfrm>
            <a:off x="925600" y="3749225"/>
            <a:ext cx="509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1900"/>
          </a:p>
        </p:txBody>
      </p:sp>
      <p:pic>
        <p:nvPicPr>
          <p:cNvPr id="335" name="Google Shape;33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3200" y="3595001"/>
            <a:ext cx="509100" cy="244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Transfer Learning</a:t>
            </a:r>
            <a:endParaRPr i="1"/>
          </a:p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8"/>
          <p:cNvSpPr txBox="1"/>
          <p:nvPr/>
        </p:nvSpPr>
        <p:spPr>
          <a:xfrm>
            <a:off x="4861025" y="760775"/>
            <a:ext cx="40317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utilización de modelos pre entrenados para tareas más específicas es una gran forma de ahorrar datos y recursos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solo se puede cambiar la capa de salida, se puede hacer todo un modelo nuevo reutilizando lo que nos sirva.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Visión por computadora multipropósito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ResNet-50, VGG-16, VGG-19, Xception, Inception (v3, v4), MobileNet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Detection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COCO, YOLO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Procesamiento del lenguaje natural</a:t>
            </a:r>
            <a:endParaRPr b="1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Multipropósito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ULMFiT, Transformer, BERT, GPT-2,3,...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Word-Embeddings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Word2Vec, ELMo, Flair, …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3" name="Google Shape;3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25" y="760775"/>
            <a:ext cx="4545051" cy="35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8"/>
          <p:cNvSpPr txBox="1"/>
          <p:nvPr/>
        </p:nvSpPr>
        <p:spPr>
          <a:xfrm>
            <a:off x="349475" y="4278050"/>
            <a:ext cx="126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Imágen del Géron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Transfer learning</a:t>
            </a:r>
            <a:r>
              <a:rPr lang="en"/>
              <a:t> en Keras</a:t>
            </a:r>
            <a:endParaRPr/>
          </a:p>
        </p:txBody>
      </p:sp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9"/>
          <p:cNvSpPr txBox="1"/>
          <p:nvPr/>
        </p:nvSpPr>
        <p:spPr>
          <a:xfrm>
            <a:off x="456753" y="825143"/>
            <a:ext cx="8230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Usar capas (y pesos) de otro modelo descartando la capa final y agregando otra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	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model_A = keras.models.load_model("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my_model_A.h5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")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model_B_on_A = keras.models.Sequential(model_A.layers[:-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model_B_on_A.add(keras.layers.Dense(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, activation=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"sigmoid"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b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Fijar los pesos de algunas de las capas (acá, todas, menos la última) antes de compilar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for layer in model_B_on_A.layers[:-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]: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layer.trainable = False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model_B_on_A.compile(loss="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binary_crossentropy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", optimizer="sgd",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metrics=[</a:t>
            </a:r>
            <a:r>
              <a:rPr lang="en" sz="1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"accuracy"</a:t>
            </a:r>
            <a:r>
              <a:rPr lang="en" sz="1200">
                <a:solidFill>
                  <a:srgbClr val="212121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1200">
              <a:solidFill>
                <a:srgbClr val="21212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Entrenar, descongelar algunas capas, entrenar, etc.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0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rPr lang="en" sz="2400">
                <a:solidFill>
                  <a:srgbClr val="000000"/>
                </a:solidFill>
                <a:latin typeface="Saira Light"/>
                <a:ea typeface="Saira Light"/>
                <a:cs typeface="Saira Light"/>
                <a:sym typeface="Saira Light"/>
              </a:rPr>
              <a:t>Vamos al notebook!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b="1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Notebook_Semana_8_CNN_Transfer_Learning.ipynb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244300" y="1725850"/>
            <a:ext cx="4645200" cy="460200"/>
          </a:xfrm>
          <a:prstGeom prst="ellipse">
            <a:avLst/>
          </a:prstGeom>
          <a:noFill/>
          <a:ln cap="flat" cmpd="sng" w="88900">
            <a:solidFill>
              <a:srgbClr val="F3DB8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Interpretabilidad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56753" y="825143"/>
            <a:ext cx="8230500" cy="28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Estuvimos una semana viendo redes neuronales convolucionales y nos creyeron (quizás) cosas como: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“Las primeras capas de la red detectan patrones simples”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“Los filtros se combinan y las capas más profundas detectan patrones más complejos”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“El lunes les vamos a mostrar pruebas”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Helvetica Neue"/>
              <a:buChar char="○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etc.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Entrenamos algunas redes y funcionaron, a pesar de que en realidad no sabemos muy bien </a:t>
            </a: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está pasando dentro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700"/>
              <a:buFont typeface="Helvetica Neue"/>
              <a:buChar char="●"/>
            </a:pPr>
            <a:r>
              <a:rPr lang="en" sz="17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Vamos a mostrar un trabajo muy conocido que justamente ataca este problema, como interpretar lo que está pasando dentro de una CNN</a:t>
            </a:r>
            <a:endParaRPr sz="17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qué?</a:t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456750" y="825179"/>
            <a:ext cx="49296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lang="en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orque es interesante</a:t>
            </a:r>
            <a:endParaRPr sz="16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 puede ayudar a mejorar nuestras arquitecturas </a:t>
            </a:r>
            <a:endParaRPr sz="16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 va a servir para reutilizar redes que ya sabemos que funcionan bien y adaptarlas a una nueva tarea 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50" y="1047462"/>
            <a:ext cx="2536149" cy="23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6387" y="2177488"/>
            <a:ext cx="3392724" cy="230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Totalmente conectada</a:t>
            </a:r>
            <a:endParaRPr/>
          </a:p>
        </p:txBody>
      </p:sp>
      <p:sp>
        <p:nvSpPr>
          <p:cNvPr id="127" name="Google Shape;12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475" y="796500"/>
            <a:ext cx="5563150" cy="336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11700" y="825150"/>
            <a:ext cx="5263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Entrenada con más de un millón de imágenes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Clasifica 1000 categorías de objetos (como teclado, taza de café, lápiz y muchos animales) 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Compitió en </a:t>
            </a:r>
            <a:r>
              <a:rPr i="1" lang="en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ImageNet</a:t>
            </a:r>
            <a:r>
              <a:rPr i="1"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Large Scale Visual Recognition Challenge</a:t>
            </a: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en 2012 y alcanzo un error de 15.3%, más de 10.8 puntos menos que el segundo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de las primeras en usar GPUs para la competencia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Superada en 2015 por una red de Microsoft que </a:t>
            </a: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tenía</a:t>
            </a: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más de 100 capas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Font typeface="Helvetica Neue"/>
              <a:buChar char="●"/>
            </a:pP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2013, </a:t>
            </a:r>
            <a:r>
              <a:rPr i="1"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Visualizing and Understanding Convolutional Networks</a:t>
            </a: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</a:t>
            </a:r>
            <a:r>
              <a:rPr lang="en" sz="16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https://arxiv.org/abs/1311.2901</a:t>
            </a:r>
            <a:r>
              <a:rPr lang="en" sz="16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</a:t>
            </a:r>
            <a:endParaRPr sz="16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275" y="721826"/>
            <a:ext cx="2760526" cy="38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/>
        </p:nvSpPr>
        <p:spPr>
          <a:xfrm>
            <a:off x="456750" y="42087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Fuente: Wikipedia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25" y="976376"/>
            <a:ext cx="7916148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950" y="3163326"/>
            <a:ext cx="1264600" cy="12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3680975" y="3237275"/>
            <a:ext cx="190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Tomemos los 9 parches de pixeles que más activan est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neurona (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filtro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23"/>
          <p:cNvCxnSpPr/>
          <p:nvPr/>
        </p:nvCxnSpPr>
        <p:spPr>
          <a:xfrm>
            <a:off x="2545100" y="2452751"/>
            <a:ext cx="123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25" y="1028180"/>
            <a:ext cx="1196975" cy="115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6">
            <a:alphaModFix/>
          </a:blip>
          <a:srcRect b="0" l="0" r="28397" t="0"/>
          <a:stretch/>
        </p:blipFill>
        <p:spPr>
          <a:xfrm>
            <a:off x="6273600" y="2719800"/>
            <a:ext cx="2164725" cy="1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